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78" r:id="rId1"/>
  </p:sldMasterIdLst>
  <p:sldIdLst>
    <p:sldId id="256" r:id="rId2"/>
    <p:sldId id="257" r:id="rId3"/>
    <p:sldId id="258" r:id="rId4"/>
    <p:sldId id="268" r:id="rId5"/>
    <p:sldId id="269" r:id="rId6"/>
    <p:sldId id="272" r:id="rId7"/>
    <p:sldId id="266" r:id="rId8"/>
    <p:sldId id="267" r:id="rId9"/>
    <p:sldId id="261" r:id="rId10"/>
    <p:sldId id="262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8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6293-5307-E14D-8A1E-67340E131365}" type="datetimeFigureOut">
              <a:rPr lang="en-US" smtClean="0"/>
              <a:pPr/>
              <a:t>4/30/13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6293-5307-E14D-8A1E-67340E131365}" type="datetimeFigureOut">
              <a:rPr lang="en-US" smtClean="0"/>
              <a:pPr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3EC9-C34B-D444-BD52-290FD1F358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6293-5307-E14D-8A1E-67340E131365}" type="datetimeFigureOut">
              <a:rPr lang="en-US" smtClean="0"/>
              <a:pPr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3EC9-C34B-D444-BD52-290FD1F358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A86293-5307-E14D-8A1E-67340E131365}" type="datetimeFigureOut">
              <a:rPr lang="en-US" smtClean="0"/>
              <a:pPr/>
              <a:t>4/30/13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9153EC9-C34B-D444-BD52-290FD1F358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6293-5307-E14D-8A1E-67340E131365}" type="datetimeFigureOut">
              <a:rPr lang="en-US" smtClean="0"/>
              <a:pPr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3EC9-C34B-D444-BD52-290FD1F358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6293-5307-E14D-8A1E-67340E131365}" type="datetimeFigureOut">
              <a:rPr lang="en-US" smtClean="0"/>
              <a:pPr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3EC9-C34B-D444-BD52-290FD1F358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3EC9-C34B-D444-BD52-290FD1F358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6293-5307-E14D-8A1E-67340E131365}" type="datetimeFigureOut">
              <a:rPr lang="en-US" smtClean="0"/>
              <a:pPr/>
              <a:t>4/30/13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6293-5307-E14D-8A1E-67340E131365}" type="datetimeFigureOut">
              <a:rPr lang="en-US" smtClean="0"/>
              <a:pPr/>
              <a:t>4/30/13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3EC9-C34B-D444-BD52-290FD1F358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6293-5307-E14D-8A1E-67340E131365}" type="datetimeFigureOut">
              <a:rPr lang="en-US" smtClean="0"/>
              <a:pPr/>
              <a:t>4/30/13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3EC9-C34B-D444-BD52-290FD1F358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A86293-5307-E14D-8A1E-67340E131365}" type="datetimeFigureOut">
              <a:rPr lang="en-US" smtClean="0"/>
              <a:pPr/>
              <a:t>4/30/13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6293-5307-E14D-8A1E-67340E131365}" type="datetimeFigureOut">
              <a:rPr lang="en-US" smtClean="0"/>
              <a:pPr/>
              <a:t>4/30/13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153EC9-C34B-D444-BD52-290FD1F358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FA86293-5307-E14D-8A1E-67340E131365}" type="datetimeFigureOut">
              <a:rPr lang="en-US" smtClean="0"/>
              <a:pPr/>
              <a:t>4/30/13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9153EC9-C34B-D444-BD52-290FD1F358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9" r:id="rId1"/>
    <p:sldLayoutId id="2147484180" r:id="rId2"/>
    <p:sldLayoutId id="2147484181" r:id="rId3"/>
    <p:sldLayoutId id="2147484182" r:id="rId4"/>
    <p:sldLayoutId id="2147484183" r:id="rId5"/>
    <p:sldLayoutId id="2147484184" r:id="rId6"/>
    <p:sldLayoutId id="2147484185" r:id="rId7"/>
    <p:sldLayoutId id="2147484186" r:id="rId8"/>
    <p:sldLayoutId id="2147484187" r:id="rId9"/>
    <p:sldLayoutId id="2147484188" r:id="rId10"/>
    <p:sldLayoutId id="214748418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Kevin Ryan</a:t>
            </a:r>
          </a:p>
          <a:p>
            <a:r>
              <a:rPr lang="en-US" dirty="0" smtClean="0"/>
              <a:t>Maurice Clark</a:t>
            </a:r>
          </a:p>
          <a:p>
            <a:r>
              <a:rPr lang="en-US" dirty="0" smtClean="0"/>
              <a:t>Julian </a:t>
            </a:r>
            <a:r>
              <a:rPr lang="en-US" dirty="0" err="1" smtClean="0"/>
              <a:t>Oey</a:t>
            </a:r>
            <a:endParaRPr lang="en-US" dirty="0" smtClean="0"/>
          </a:p>
          <a:p>
            <a:r>
              <a:rPr lang="en-US" dirty="0" smtClean="0"/>
              <a:t>Frederick </a:t>
            </a:r>
            <a:r>
              <a:rPr lang="en-US" dirty="0" err="1" smtClean="0"/>
              <a:t>Pilcher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Asteroid Photometry: </a:t>
            </a:r>
            <a:br>
              <a:rPr lang="en-US" dirty="0" smtClean="0"/>
            </a:br>
            <a:r>
              <a:rPr lang="en-US" dirty="0" smtClean="0"/>
              <a:t>1110 Jaroslawa: Results of an International Collaboration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35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international collaboration proved to be a valuable exercise. </a:t>
            </a:r>
          </a:p>
          <a:p>
            <a:endParaRPr lang="en-US" dirty="0"/>
          </a:p>
          <a:p>
            <a:r>
              <a:rPr lang="en-US" dirty="0" smtClean="0"/>
              <a:t>It was a great way to learn the intricacies of data analysis. </a:t>
            </a:r>
          </a:p>
          <a:p>
            <a:endParaRPr lang="en-US" dirty="0"/>
          </a:p>
          <a:p>
            <a:r>
              <a:rPr lang="en-US" dirty="0" smtClean="0"/>
              <a:t>However we were still unable to obtain a full lightcurve for the 2013 opposition.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868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 2014 </a:t>
            </a:r>
          </a:p>
          <a:p>
            <a:endParaRPr lang="en-US" dirty="0"/>
          </a:p>
          <a:p>
            <a:r>
              <a:rPr lang="en-US" dirty="0" smtClean="0"/>
              <a:t>It will be bright enough for observers with smaller telescopes </a:t>
            </a:r>
          </a:p>
          <a:p>
            <a:endParaRPr lang="en-US" dirty="0"/>
          </a:p>
          <a:p>
            <a:r>
              <a:rPr lang="en-US" dirty="0" smtClean="0"/>
              <a:t>It will be located in Pisces and therefore accessible to observers in both hemispheres </a:t>
            </a:r>
          </a:p>
          <a:p>
            <a:endParaRPr lang="en-US" dirty="0"/>
          </a:p>
          <a:p>
            <a:r>
              <a:rPr lang="en-US" dirty="0" smtClean="0"/>
              <a:t>We are requesting observers at various longitudes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Next Opposition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96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 observations of this asteroid, in 2011, observed a </a:t>
            </a:r>
            <a:r>
              <a:rPr lang="en-US" dirty="0" smtClean="0"/>
              <a:t>synodic period</a:t>
            </a:r>
            <a:r>
              <a:rPr lang="en-US" dirty="0" smtClean="0"/>
              <a:t> </a:t>
            </a:r>
            <a:r>
              <a:rPr lang="en-US" dirty="0" smtClean="0"/>
              <a:t>of almost exactly 4 days.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mtClean="0"/>
              <a:t>Since </a:t>
            </a:r>
            <a:r>
              <a:rPr lang="en-US" smtClean="0"/>
              <a:t>the </a:t>
            </a:r>
            <a:r>
              <a:rPr lang="en-US" dirty="0" smtClean="0"/>
              <a:t>period was so long international collaboration was required in order to obtain the full lightcurve. 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869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Observers:</a:t>
            </a:r>
          </a:p>
          <a:p>
            <a:pPr lvl="1"/>
            <a:r>
              <a:rPr lang="en-US" dirty="0" smtClean="0"/>
              <a:t>Kevin Ryan- Lubbock, Texas</a:t>
            </a:r>
          </a:p>
          <a:p>
            <a:pPr lvl="1"/>
            <a:r>
              <a:rPr lang="en-US" dirty="0" smtClean="0"/>
              <a:t>Maurice Clark- Lubbock, Texas</a:t>
            </a:r>
          </a:p>
          <a:p>
            <a:pPr lvl="1"/>
            <a:r>
              <a:rPr lang="en-US" dirty="0" smtClean="0"/>
              <a:t>Julian </a:t>
            </a:r>
            <a:r>
              <a:rPr lang="en-US" dirty="0" err="1" smtClean="0"/>
              <a:t>Oey</a:t>
            </a:r>
            <a:r>
              <a:rPr lang="en-US" dirty="0" smtClean="0"/>
              <a:t>- New South Wales, Australia </a:t>
            </a:r>
          </a:p>
          <a:p>
            <a:pPr lvl="1"/>
            <a:r>
              <a:rPr lang="en-US" dirty="0" smtClean="0"/>
              <a:t>Frederick </a:t>
            </a:r>
            <a:r>
              <a:rPr lang="en-US" dirty="0" err="1" smtClean="0"/>
              <a:t>Pilcher</a:t>
            </a:r>
            <a:r>
              <a:rPr lang="en-US" dirty="0" smtClean="0"/>
              <a:t>- Las Cruces, New Mexico </a:t>
            </a:r>
          </a:p>
          <a:p>
            <a:r>
              <a:rPr lang="en-US" dirty="0" smtClean="0"/>
              <a:t>Several problems with weather and with the equipment limited our overall results. </a:t>
            </a:r>
          </a:p>
          <a:p>
            <a:r>
              <a:rPr lang="en-US" dirty="0" smtClean="0"/>
              <a:t>A total of 23 nights of observations were obtained between January 20</a:t>
            </a:r>
            <a:r>
              <a:rPr lang="en-US" baseline="30000" dirty="0" smtClean="0"/>
              <a:t>th</a:t>
            </a:r>
            <a:r>
              <a:rPr lang="en-US" dirty="0" smtClean="0"/>
              <a:t> and April 11</a:t>
            </a:r>
            <a:r>
              <a:rPr lang="en-US" baseline="30000" dirty="0" smtClean="0"/>
              <a:t>th</a:t>
            </a:r>
            <a:r>
              <a:rPr lang="en-US" dirty="0" smtClean="0"/>
              <a:t>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Observations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87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data was analyzed using MPO Canopus</a:t>
            </a:r>
          </a:p>
          <a:p>
            <a:endParaRPr lang="en-US" dirty="0"/>
          </a:p>
          <a:p>
            <a:r>
              <a:rPr lang="en-US" dirty="0" smtClean="0"/>
              <a:t>After some difficulty with matching all of the data points was experienced, it was suggested that the CSS or Comparison Star Selector be utilized.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013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CSS Method: Allows one to select comparison stars with the same spectral type as the Sun. </a:t>
            </a:r>
          </a:p>
          <a:p>
            <a:endParaRPr lang="en-US" dirty="0"/>
          </a:p>
          <a:p>
            <a:r>
              <a:rPr lang="en-US" dirty="0" smtClean="0"/>
              <a:t>This minimizes errors caused by differential color extinction due to varying altitude.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 Cont.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859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86267"/>
            <a:ext cx="8229600" cy="1219200"/>
          </a:xfrm>
        </p:spPr>
        <p:txBody>
          <a:bodyPr/>
          <a:lstStyle/>
          <a:p>
            <a:pPr algn="ctr"/>
            <a:r>
              <a:rPr lang="en-US" dirty="0" smtClean="0"/>
              <a:t>Results 2011 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032934"/>
            <a:ext cx="8517467" cy="55033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4555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-186266"/>
            <a:ext cx="8229600" cy="1219200"/>
          </a:xfrm>
        </p:spPr>
        <p:txBody>
          <a:bodyPr/>
          <a:lstStyle/>
          <a:p>
            <a:pPr algn="ctr"/>
            <a:r>
              <a:rPr lang="en-US" dirty="0" smtClean="0"/>
              <a:t>Results: 2011 CSS</a:t>
            </a:r>
            <a:endParaRPr lang="en-US" dirty="0"/>
          </a:p>
        </p:txBody>
      </p:sp>
      <p:pic>
        <p:nvPicPr>
          <p:cNvPr id="4" name="Picture 3" descr="1110_Jaroslawa_CSS_201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32934"/>
            <a:ext cx="8568267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468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219200"/>
          </a:xfrm>
        </p:spPr>
        <p:txBody>
          <a:bodyPr/>
          <a:lstStyle/>
          <a:p>
            <a:pPr algn="ctr"/>
            <a:r>
              <a:rPr lang="en-US" dirty="0" smtClean="0"/>
              <a:t>Results: 2013</a:t>
            </a:r>
            <a:endParaRPr lang="en-US" dirty="0"/>
          </a:p>
        </p:txBody>
      </p:sp>
      <p:pic>
        <p:nvPicPr>
          <p:cNvPr id="4" name="Picture 3" descr="1110_Jaroslawa_CSS_2013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" y="1066800"/>
            <a:ext cx="8449733" cy="548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054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86267"/>
            <a:ext cx="8229600" cy="1219200"/>
          </a:xfrm>
        </p:spPr>
        <p:txBody>
          <a:bodyPr/>
          <a:lstStyle/>
          <a:p>
            <a:pPr algn="ctr"/>
            <a:r>
              <a:rPr lang="en-US" dirty="0" smtClean="0"/>
              <a:t>Results: 2011 and 2013 combined  </a:t>
            </a:r>
            <a:endParaRPr lang="en-US" dirty="0"/>
          </a:p>
        </p:txBody>
      </p:sp>
      <p:pic>
        <p:nvPicPr>
          <p:cNvPr id="4" name="Picture 3" descr="1110_Jaroslawa_CSS_AL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67" y="1032933"/>
            <a:ext cx="8466665" cy="548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16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Paper.thmx</Template>
  <TotalTime>4735</TotalTime>
  <Words>273</Words>
  <Application>Microsoft Macintosh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Paper</vt:lpstr>
      <vt:lpstr>Asteroid Photometry:  1110 Jaroslawa: Results of an International Collaboration </vt:lpstr>
      <vt:lpstr>The Project</vt:lpstr>
      <vt:lpstr>The Observations</vt:lpstr>
      <vt:lpstr>Data Analysis</vt:lpstr>
      <vt:lpstr>Data Analysis Cont. </vt:lpstr>
      <vt:lpstr>Results 2011 </vt:lpstr>
      <vt:lpstr>Results: 2011 CSS</vt:lpstr>
      <vt:lpstr>Results: 2013</vt:lpstr>
      <vt:lpstr>Results: 2011 and 2013 combined  </vt:lpstr>
      <vt:lpstr>Conclusion</vt:lpstr>
      <vt:lpstr>The Next Opposition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Asteroid Photometry:  1110 Jaroslawa</dc:title>
  <dc:creator>kevin ryan</dc:creator>
  <cp:lastModifiedBy>kevin ryan</cp:lastModifiedBy>
  <cp:revision>26</cp:revision>
  <dcterms:created xsi:type="dcterms:W3CDTF">2013-04-03T00:12:31Z</dcterms:created>
  <dcterms:modified xsi:type="dcterms:W3CDTF">2013-04-30T19:26:39Z</dcterms:modified>
</cp:coreProperties>
</file>